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5" r:id="rId13"/>
    <p:sldId id="269" r:id="rId14"/>
    <p:sldId id="270" r:id="rId15"/>
    <p:sldId id="272" r:id="rId16"/>
    <p:sldId id="273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5257799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ОСОБЕННОСТИ ПОЛИТИЧЕСКОЙ КОММУНИКАЦИИ В СОВРЕМЕННЫХ УСЛОВИЯХ </a:t>
            </a:r>
            <a:endParaRPr lang="ru-RU" sz="6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sz="3900" dirty="0" smtClean="0"/>
              <a:t>Подсистема политического сознания и политической культуры (политическая идеология, психология, политические традиции, общественное мнение);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sz="3900" dirty="0" smtClean="0"/>
              <a:t>Подсистема политической коммуникации создает информационные массивы для эффективного политического руководства обществом. Является информационным полем политики.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4800" b="1" i="1" dirty="0" smtClean="0"/>
              <a:t>	</a:t>
            </a:r>
            <a:r>
              <a:rPr lang="ru-RU" sz="4800" b="1" i="1" u="sng" dirty="0" smtClean="0"/>
              <a:t>Политическая коммуникация</a:t>
            </a:r>
            <a:r>
              <a:rPr lang="ru-RU" sz="4800" b="1" dirty="0" smtClean="0"/>
              <a:t> – это совокупность процессов передачи информации и информационного обмена</a:t>
            </a:r>
            <a:endParaRPr lang="ru-RU" sz="4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ОСНОВНЫЕ ЭЛЕМЕНТЫ СОЦИОКУЛЬТУРНОГО ЦИКЛА</a:t>
            </a:r>
            <a:endParaRPr lang="ru-RU" sz="2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153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Каналы политической коммуникации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Официальный канал </a:t>
            </a:r>
            <a:r>
              <a:rPr lang="ru-RU" b="1" dirty="0" smtClean="0"/>
              <a:t>– движение информации институализированного характера (нормативные акты, государственные программы и др.).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Персональный канал</a:t>
            </a:r>
            <a:r>
              <a:rPr lang="ru-RU" b="1" dirty="0" smtClean="0"/>
              <a:t> – передача информации конкретными лицами – руководителями государственных органов, непосредственными участниками событий (выражение ими своего мнения)</a:t>
            </a:r>
            <a:endParaRPr lang="ru-RU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endParaRPr lang="ru-RU" b="1" i="1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ru-RU" b="1" i="1" dirty="0" smtClean="0"/>
              <a:t>Опосредованный канал</a:t>
            </a:r>
            <a:r>
              <a:rPr lang="ru-RU" b="1" dirty="0" smtClean="0"/>
              <a:t> – интерпретаторы событий (СМИ, научно-исследовательские и социологические центры и др.)</a:t>
            </a:r>
            <a:endParaRPr lang="ru-RU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СИСТЕМА МАССОВОЙ КОММУНИКАЦИИ: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4000" b="1" i="1" dirty="0" smtClean="0"/>
              <a:t>Дифференцированные аудитории;</a:t>
            </a:r>
          </a:p>
          <a:p>
            <a:pPr marL="514350" indent="-514350">
              <a:buAutoNum type="arabicPeriod"/>
            </a:pPr>
            <a:r>
              <a:rPr lang="ru-RU" sz="4000" b="1" i="1" dirty="0" smtClean="0"/>
              <a:t>Структуры, создающие и распространяющие содержание массовой коммуникации;</a:t>
            </a:r>
          </a:p>
          <a:p>
            <a:pPr marL="514350" indent="-514350">
              <a:buAutoNum type="arabicPeriod"/>
            </a:pPr>
            <a:r>
              <a:rPr lang="ru-RU" sz="4000" b="1" i="1" dirty="0" smtClean="0"/>
              <a:t>Спонсоры;</a:t>
            </a:r>
          </a:p>
          <a:p>
            <a:pPr marL="514350" indent="-514350">
              <a:buAutoNum type="arabicPeriod"/>
            </a:pPr>
            <a:r>
              <a:rPr lang="ru-RU" sz="4000" b="1" i="1" dirty="0" smtClean="0"/>
              <a:t>Рекламные агенты.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ТРЕБОВАНИЯ 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r>
              <a:rPr lang="ru-RU" sz="4000" b="1" i="1" dirty="0" smtClean="0"/>
              <a:t>Сохранять целостный характер;</a:t>
            </a:r>
          </a:p>
          <a:p>
            <a:r>
              <a:rPr lang="ru-RU" sz="4000" b="1" i="1" dirty="0" smtClean="0"/>
              <a:t>Располагать совокупностью компонентов;</a:t>
            </a:r>
          </a:p>
          <a:p>
            <a:r>
              <a:rPr lang="ru-RU" sz="4000" b="1" i="1" dirty="0" smtClean="0"/>
              <a:t>Иметь необходимый набор функций;</a:t>
            </a:r>
          </a:p>
          <a:p>
            <a:r>
              <a:rPr lang="ru-RU" sz="4000" b="1" i="1" dirty="0" smtClean="0"/>
              <a:t>Располагать совокупностью различных газет, журналов, телерадиопрограмм.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Компоненты политической коммуникации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Печатная продукция</a:t>
            </a:r>
            <a:r>
              <a:rPr lang="ru-RU" b="1" dirty="0" smtClean="0"/>
              <a:t> (газеты, журналы, альманахи, книги) – обзорное знакомство со всем объемом информации.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Радио</a:t>
            </a:r>
            <a:r>
              <a:rPr lang="ru-RU" b="1" dirty="0" smtClean="0"/>
              <a:t> – самый доступный канал информации.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Телевидение</a:t>
            </a:r>
            <a:r>
              <a:rPr lang="ru-RU" b="1" dirty="0" smtClean="0"/>
              <a:t> – наиболее распространенный вид СМИ и СМК.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Интернет</a:t>
            </a:r>
            <a:r>
              <a:rPr lang="ru-RU" b="1" dirty="0" smtClean="0"/>
              <a:t> – оперативность, информированность, наличие </a:t>
            </a:r>
            <a:r>
              <a:rPr lang="ru-RU" b="1" dirty="0" err="1" smtClean="0"/>
              <a:t>видеообраза</a:t>
            </a:r>
            <a:r>
              <a:rPr lang="ru-RU" b="1" dirty="0" smtClean="0"/>
              <a:t>, возможность сохранения информации.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Научные подходы к изучению политической коммуникации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Научные подходы к изучению политической коммуникации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4400" b="1" u="sng" dirty="0" smtClean="0"/>
              <a:t>Коммуникация политической системы </a:t>
            </a:r>
            <a:r>
              <a:rPr lang="ru-RU" sz="4400" b="1" dirty="0" smtClean="0"/>
              <a:t>– </a:t>
            </a:r>
            <a:r>
              <a:rPr lang="ru-RU" sz="4400" b="1" i="1" dirty="0" smtClean="0"/>
              <a:t>это взаимодействие элементов друг с другом и с окружающей средой.</a:t>
            </a:r>
            <a:endParaRPr lang="ru-RU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«Вход»						«Выход»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	Общественная среда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Схема взаимодействия политической системы и ее окружающей среды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90800" y="1752600"/>
            <a:ext cx="3657600" cy="1066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Политическая</a:t>
            </a:r>
            <a:r>
              <a:rPr lang="ru-RU" sz="3200" dirty="0" smtClean="0"/>
              <a:t> система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47700" y="3086100"/>
            <a:ext cx="990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7162800" y="3048000"/>
            <a:ext cx="106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43000" y="3581400"/>
            <a:ext cx="6553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828800" y="2209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00800" y="22098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научные подходы: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u="sng" dirty="0" smtClean="0"/>
              <a:t>Институциональный подход </a:t>
            </a:r>
            <a:r>
              <a:rPr lang="ru-RU" b="1" dirty="0" smtClean="0"/>
              <a:t>рассматривает  политическую систему через качественные характеристики государственных и общественных институтов, правовых норм, является средством реализации политико-властных отношений, изучает функции и структуру субъектов политики.</a:t>
            </a: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endParaRPr lang="ru-RU" b="1" i="1" u="sng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ru-RU" b="1" i="1" u="sng" dirty="0" smtClean="0"/>
              <a:t>Системный подход</a:t>
            </a:r>
            <a:r>
              <a:rPr lang="ru-RU" b="1" dirty="0" smtClean="0"/>
              <a:t> анализирует политическое пространство как социальное целое.</a:t>
            </a:r>
          </a:p>
          <a:p>
            <a:pPr marL="514350" indent="-514350">
              <a:buFont typeface="+mj-lt"/>
              <a:buAutoNum type="arabicPeriod" startAt="2"/>
            </a:pPr>
            <a:endParaRPr lang="ru-RU" b="1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ru-RU" b="1" i="1" u="sng" dirty="0" smtClean="0"/>
              <a:t>Функциональный и ролевой подходы</a:t>
            </a:r>
            <a:r>
              <a:rPr lang="ru-RU" b="1" dirty="0" smtClean="0"/>
              <a:t> исследует функции института и роли.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57150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b="1" i="1" u="sng" dirty="0" smtClean="0"/>
              <a:t>Коммуникативный подход</a:t>
            </a:r>
            <a:r>
              <a:rPr lang="ru-RU" b="1" dirty="0" smtClean="0"/>
              <a:t> – понимание политической коммуникации как одной из основных функций политической системы.</a:t>
            </a:r>
          </a:p>
          <a:p>
            <a:pPr marL="514350" indent="-514350">
              <a:buNone/>
            </a:pPr>
            <a:r>
              <a:rPr lang="ru-RU" b="1" dirty="0" smtClean="0"/>
              <a:t>	Основные субъекты политического взаимодействия:</a:t>
            </a:r>
          </a:p>
          <a:p>
            <a:pPr marL="514350" indent="-514350"/>
            <a:r>
              <a:rPr lang="ru-RU" b="1" dirty="0" smtClean="0"/>
              <a:t>субъекты на социальном уровне;</a:t>
            </a:r>
          </a:p>
          <a:p>
            <a:pPr marL="514350" indent="-514350"/>
            <a:r>
              <a:rPr lang="ru-RU" b="1" dirty="0" smtClean="0"/>
              <a:t>институциональные субъекты;</a:t>
            </a:r>
          </a:p>
          <a:p>
            <a:pPr marL="514350" indent="-514350"/>
            <a:r>
              <a:rPr lang="ru-RU" b="1" dirty="0" smtClean="0"/>
              <a:t>функциональные субъекты.</a:t>
            </a:r>
          </a:p>
          <a:p>
            <a:pPr marL="514350" indent="-514350">
              <a:buNone/>
            </a:pPr>
            <a:r>
              <a:rPr lang="ru-RU" b="1" dirty="0" smtClean="0"/>
              <a:t>	Анализ связи элементов политической системы (принципы, формы взаимодействия субъектов).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Структура политической системы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2400" b="1" dirty="0" smtClean="0"/>
              <a:t>Социальная	 </a:t>
            </a:r>
            <a:r>
              <a:rPr lang="ru-RU" b="1" dirty="0" smtClean="0"/>
              <a:t>			         	          </a:t>
            </a:r>
            <a:r>
              <a:rPr lang="ru-RU" sz="2400" b="1" dirty="0" smtClean="0"/>
              <a:t>Социальная</a:t>
            </a:r>
          </a:p>
          <a:p>
            <a:pPr>
              <a:buNone/>
            </a:pPr>
            <a:r>
              <a:rPr lang="ru-RU" sz="2400" b="1" dirty="0" smtClean="0"/>
              <a:t>	среда						       </a:t>
            </a:r>
            <a:r>
              <a:rPr lang="ru-RU" sz="2400" b="1" dirty="0" err="1" smtClean="0"/>
              <a:t>среда</a:t>
            </a:r>
            <a:endParaRPr lang="ru-RU" sz="24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828800"/>
            <a:ext cx="29718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Нормативно-регулятивная подсистема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29200" y="1828800"/>
            <a:ext cx="33528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Подсистема политического сознания и политической культуры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43200" y="3200400"/>
            <a:ext cx="36576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Подсистема политической коммуникации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05000" y="4876800"/>
            <a:ext cx="5486400" cy="1066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Подсистема политических </a:t>
            </a:r>
            <a:r>
              <a:rPr lang="ru-RU" b="1" dirty="0" err="1" smtClean="0"/>
              <a:t>акторов</a:t>
            </a:r>
            <a:endParaRPr lang="ru-RU" b="1" dirty="0" smtClean="0"/>
          </a:p>
          <a:p>
            <a:pPr algn="ctr"/>
            <a:r>
              <a:rPr lang="ru-RU" b="1" dirty="0" smtClean="0"/>
              <a:t>Институциональная</a:t>
            </a:r>
          </a:p>
          <a:p>
            <a:pPr algn="ctr"/>
            <a:r>
              <a:rPr lang="ru-RU" b="1" dirty="0" err="1" smtClean="0"/>
              <a:t>Неинституциональная</a:t>
            </a:r>
            <a:endParaRPr lang="ru-RU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477000" y="35052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6477000" y="3810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819400" y="2971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3200400" y="2971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5257800" y="2971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5715000" y="2971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3810000" y="4495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4419600" y="4495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1828800" y="3657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Подсистема политических </a:t>
            </a:r>
            <a:r>
              <a:rPr lang="ru-RU" sz="3600" dirty="0" err="1" smtClean="0"/>
              <a:t>акторов</a:t>
            </a:r>
            <a:r>
              <a:rPr lang="ru-RU" sz="3600" dirty="0" smtClean="0"/>
              <a:t> – </a:t>
            </a:r>
            <a:r>
              <a:rPr lang="ru-RU" sz="3600" dirty="0" err="1" smtClean="0"/>
              <a:t>институированных</a:t>
            </a:r>
            <a:r>
              <a:rPr lang="ru-RU" sz="3600" dirty="0" smtClean="0"/>
              <a:t> (государство, общественно-политические объединения), </a:t>
            </a:r>
            <a:r>
              <a:rPr lang="ru-RU" sz="3600" dirty="0" err="1" smtClean="0"/>
              <a:t>неинституированных</a:t>
            </a:r>
            <a:r>
              <a:rPr lang="ru-RU" sz="3600" dirty="0" smtClean="0"/>
              <a:t> (общности, индивиды);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Нормативно-регулятивная подсистема – совокупность норм, регламентирующих деятельность государства и жизнь общества;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335</Words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ОСОБЕННОСТИ ПОЛИТИЧЕСКОЙ КОММУНИКАЦИИ В СОВРЕМЕННЫХ УСЛОВИЯХ </vt:lpstr>
      <vt:lpstr>Слайд 2</vt:lpstr>
      <vt:lpstr>1. Научные подходы к изучению политической коммуникации</vt:lpstr>
      <vt:lpstr>Слайд 4</vt:lpstr>
      <vt:lpstr>Основные научные подходы:</vt:lpstr>
      <vt:lpstr>Слайд 6</vt:lpstr>
      <vt:lpstr>Слайд 7</vt:lpstr>
      <vt:lpstr>2. Структура политической системы</vt:lpstr>
      <vt:lpstr>Слайд 9</vt:lpstr>
      <vt:lpstr>Слайд 10</vt:lpstr>
      <vt:lpstr>Слайд 11</vt:lpstr>
      <vt:lpstr>ОСНОВНЫЕ ЭЛЕМЕНТЫ СОЦИОКУЛЬТУРНОГО ЦИКЛА</vt:lpstr>
      <vt:lpstr>3. Каналы политической коммуникации</vt:lpstr>
      <vt:lpstr>Слайд 14</vt:lpstr>
      <vt:lpstr>СИСТЕМА МАССОВОЙ КОММУНИКАЦИИ:</vt:lpstr>
      <vt:lpstr>ТРЕБОВАНИЯ :</vt:lpstr>
      <vt:lpstr>Компоненты политической коммуникации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ПОЛИТИЧЕСКОЙ КОММУНИКАЦИИ В СОВРЕМЕННЫХ УСЛОВИЯХ </dc:title>
  <cp:lastModifiedBy>Артём</cp:lastModifiedBy>
  <cp:revision>20</cp:revision>
  <dcterms:modified xsi:type="dcterms:W3CDTF">2016-11-01T19:39:03Z</dcterms:modified>
</cp:coreProperties>
</file>